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pptx" ContentType="application/vnd.openxmlformats-officedocument.presentationml.presentation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609" r:id="rId3"/>
    <p:sldId id="608" r:id="rId4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2616F6"/>
    <a:srgbClr val="0000CC"/>
    <a:srgbClr val="007FDE"/>
    <a:srgbClr val="00FF00"/>
    <a:srgbClr val="CC99FF"/>
    <a:srgbClr val="001A09"/>
    <a:srgbClr val="041802"/>
    <a:srgbClr val="091A00"/>
    <a:srgbClr val="008000"/>
    <a:srgbClr val="0000FF"/>
  </p:clrMru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3" autoAdjust="0"/>
    <p:restoredTop sz="95612" autoAdjust="0"/>
  </p:normalViewPr>
  <p:slideViewPr>
    <p:cSldViewPr>
      <p:cViewPr>
        <p:scale>
          <a:sx n="66" d="100"/>
          <a:sy n="66" d="100"/>
        </p:scale>
        <p:origin x="-1380" y="-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928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2011C38-BFC7-490E-AFD8-5FDA530B0603}" type="datetimeFigureOut">
              <a:rPr lang="zh-TW" altLang="en-US"/>
              <a:pPr>
                <a:defRPr/>
              </a:pPr>
              <a:t>2015/4/28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F26B356-99EB-424E-8507-F5FA5DAE974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D739984-DAE9-452A-AE88-7252E37FB1E5}" type="datetimeFigureOut">
              <a:rPr lang="zh-TW" altLang="en-US"/>
              <a:pPr>
                <a:defRPr/>
              </a:pPr>
              <a:t>2015/4/28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EA06CFC-AC0B-4E51-9B68-E9C034B587A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AFB20F-E7CD-49EB-9C1D-4A5207323810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9144000" cy="421481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j-lt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3286125"/>
            <a:ext cx="9144000" cy="35718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j-lt"/>
              <a:ea typeface="微軟正黑體" pitchFamily="34" charset="-120"/>
            </a:endParaRPr>
          </a:p>
        </p:txBody>
      </p:sp>
      <p:grpSp>
        <p:nvGrpSpPr>
          <p:cNvPr id="6" name="群組 31"/>
          <p:cNvGrpSpPr>
            <a:grpSpLocks/>
          </p:cNvGrpSpPr>
          <p:nvPr userDrawn="1"/>
        </p:nvGrpSpPr>
        <p:grpSpPr bwMode="auto">
          <a:xfrm>
            <a:off x="-452438" y="4364038"/>
            <a:ext cx="10055226" cy="2565400"/>
            <a:chOff x="-452794" y="4332823"/>
            <a:chExt cx="10055875" cy="2564628"/>
          </a:xfrm>
        </p:grpSpPr>
        <p:pic>
          <p:nvPicPr>
            <p:cNvPr id="7" name="圖片 18" descr="1.jp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610" y="4336198"/>
              <a:ext cx="1840823" cy="2554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圖片 19" descr="2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35696" y="4336198"/>
              <a:ext cx="1840823" cy="2554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圖片 20" descr="3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73373" y="4336198"/>
              <a:ext cx="1819785" cy="2554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圖片 21" descr="4.jp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479739" y="4332823"/>
              <a:ext cx="1832400" cy="2564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圖片 22" descr="5.jp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310075" y="4336198"/>
              <a:ext cx="1840823" cy="2554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文字方塊 13"/>
            <p:cNvSpPr txBox="1"/>
            <p:nvPr/>
          </p:nvSpPr>
          <p:spPr>
            <a:xfrm>
              <a:off x="-452794" y="4537548"/>
              <a:ext cx="2744965" cy="6237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TW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imSun"/>
                  <a:ea typeface="微軟正黑體" pitchFamily="34" charset="-120"/>
                  <a:cs typeface="Calibri" pitchFamily="34" charset="0"/>
                </a:rPr>
                <a:t>自主創新</a:t>
              </a:r>
              <a:endPara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"/>
                <a:ea typeface="微軟正黑體" pitchFamily="34" charset="-120"/>
                <a:cs typeface="Calibri" pitchFamily="34" charset="0"/>
              </a:endParaRPr>
            </a:p>
            <a:p>
              <a:pPr algn="ctr">
                <a:defRPr/>
              </a:pPr>
              <a:r>
                <a:rPr lang="en-US" altLang="zh-TW" sz="105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ea typeface="微軟正黑體" pitchFamily="34" charset="-120"/>
                  <a:cs typeface="Arial" pitchFamily="34" charset="0"/>
                </a:rPr>
                <a:t>Innovation Ownership</a:t>
              </a:r>
              <a:endParaRPr lang="zh-TW" altLang="en-US" sz="105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軟正黑體" pitchFamily="34" charset="-120"/>
                <a:cs typeface="Arial" pitchFamily="34" charset="0"/>
              </a:endParaRPr>
            </a:p>
          </p:txBody>
        </p:sp>
        <p:sp>
          <p:nvSpPr>
            <p:cNvPr id="13" name="文字方塊 14"/>
            <p:cNvSpPr txBox="1"/>
            <p:nvPr/>
          </p:nvSpPr>
          <p:spPr>
            <a:xfrm>
              <a:off x="1384063" y="4537548"/>
              <a:ext cx="2744965" cy="6237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TW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imSun"/>
                  <a:ea typeface="微軟正黑體" pitchFamily="34" charset="-120"/>
                  <a:cs typeface="Calibri" pitchFamily="34" charset="0"/>
                </a:rPr>
                <a:t>綠能環保</a:t>
              </a:r>
              <a:endPara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"/>
                <a:ea typeface="微軟正黑體" pitchFamily="34" charset="-120"/>
                <a:cs typeface="Calibri" pitchFamily="34" charset="0"/>
              </a:endParaRPr>
            </a:p>
            <a:p>
              <a:pPr algn="ctr">
                <a:defRPr/>
              </a:pPr>
              <a:r>
                <a:rPr lang="en-US" altLang="zh-TW" sz="105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ea typeface="微軟正黑體" pitchFamily="34" charset="-120"/>
                  <a:cs typeface="Arial" pitchFamily="34" charset="0"/>
                </a:rPr>
                <a:t>Sustainable Energy</a:t>
              </a:r>
              <a:endParaRPr lang="zh-TW" altLang="en-US" sz="105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軟正黑體" pitchFamily="34" charset="-120"/>
                <a:cs typeface="Arial" pitchFamily="34" charset="0"/>
              </a:endParaRPr>
            </a:p>
          </p:txBody>
        </p:sp>
        <p:sp>
          <p:nvSpPr>
            <p:cNvPr id="14" name="文字方塊 15"/>
            <p:cNvSpPr txBox="1"/>
            <p:nvPr/>
          </p:nvSpPr>
          <p:spPr>
            <a:xfrm>
              <a:off x="3211393" y="4537548"/>
              <a:ext cx="2744964" cy="6237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TW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imSun"/>
                  <a:ea typeface="微軟正黑體" pitchFamily="34" charset="-120"/>
                  <a:cs typeface="Calibri" pitchFamily="34" charset="0"/>
                </a:rPr>
                <a:t>雲端服務</a:t>
              </a:r>
              <a:endPara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"/>
                <a:ea typeface="微軟正黑體" pitchFamily="34" charset="-120"/>
                <a:cs typeface="Calibri" pitchFamily="34" charset="0"/>
              </a:endParaRPr>
            </a:p>
            <a:p>
              <a:pPr algn="ctr">
                <a:defRPr/>
              </a:pPr>
              <a:r>
                <a:rPr lang="en-US" altLang="zh-TW" sz="105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ea typeface="微軟正黑體" pitchFamily="34" charset="-120"/>
                  <a:cs typeface="Arial" pitchFamily="34" charset="0"/>
                </a:rPr>
                <a:t>Cloud Service</a:t>
              </a:r>
              <a:endParaRPr lang="zh-TW" altLang="en-US" sz="105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軟正黑體" pitchFamily="34" charset="-120"/>
                <a:cs typeface="Arial" pitchFamily="34" charset="0"/>
              </a:endParaRPr>
            </a:p>
          </p:txBody>
        </p:sp>
        <p:sp>
          <p:nvSpPr>
            <p:cNvPr id="15" name="文字方塊 16"/>
            <p:cNvSpPr txBox="1"/>
            <p:nvPr/>
          </p:nvSpPr>
          <p:spPr>
            <a:xfrm>
              <a:off x="5019672" y="4537548"/>
              <a:ext cx="2744965" cy="6237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TW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imSun"/>
                  <a:ea typeface="微軟正黑體" pitchFamily="34" charset="-120"/>
                  <a:cs typeface="Calibri" pitchFamily="34" charset="0"/>
                </a:rPr>
                <a:t>無線寬頻</a:t>
              </a:r>
              <a:endPara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"/>
                <a:ea typeface="微軟正黑體" pitchFamily="34" charset="-120"/>
                <a:cs typeface="Calibri" pitchFamily="34" charset="0"/>
              </a:endParaRPr>
            </a:p>
            <a:p>
              <a:pPr algn="ctr">
                <a:defRPr/>
              </a:pPr>
              <a:r>
                <a:rPr lang="en-US" altLang="zh-TW" sz="105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ea typeface="微軟正黑體" pitchFamily="34" charset="-120"/>
                  <a:cs typeface="Arial" pitchFamily="34" charset="0"/>
                </a:rPr>
                <a:t>Mobile Broadband</a:t>
              </a:r>
              <a:endParaRPr lang="zh-TW" altLang="en-US" sz="105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軟正黑體" pitchFamily="34" charset="-120"/>
                <a:cs typeface="Arial" pitchFamily="34" charset="0"/>
              </a:endParaRPr>
            </a:p>
          </p:txBody>
        </p:sp>
        <p:sp>
          <p:nvSpPr>
            <p:cNvPr id="16" name="文字方塊 17"/>
            <p:cNvSpPr txBox="1"/>
            <p:nvPr/>
          </p:nvSpPr>
          <p:spPr>
            <a:xfrm>
              <a:off x="6858116" y="4534374"/>
              <a:ext cx="2744965" cy="63004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TW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imSun"/>
                  <a:ea typeface="微軟正黑體" pitchFamily="34" charset="-120"/>
                  <a:cs typeface="Calibri" pitchFamily="34" charset="0"/>
                </a:rPr>
                <a:t>新興市場</a:t>
              </a:r>
              <a:endPara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"/>
                <a:ea typeface="微軟正黑體" pitchFamily="34" charset="-120"/>
                <a:cs typeface="Calibri" pitchFamily="34" charset="0"/>
              </a:endParaRPr>
            </a:p>
            <a:p>
              <a:pPr algn="ctr">
                <a:defRPr/>
              </a:pPr>
              <a:r>
                <a:rPr lang="en-US" altLang="zh-TW" sz="11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ea typeface="微軟正黑體" pitchFamily="34" charset="-120"/>
                  <a:cs typeface="Arial" pitchFamily="34" charset="0"/>
                </a:rPr>
                <a:t>Emerging Market</a:t>
              </a:r>
              <a:endParaRPr lang="zh-TW" altLang="en-US" sz="11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軟正黑體" pitchFamily="34" charset="-120"/>
                <a:cs typeface="Arial" pitchFamily="34" charset="0"/>
              </a:endParaRPr>
            </a:p>
          </p:txBody>
        </p:sp>
      </p:grpSp>
      <p:pic>
        <p:nvPicPr>
          <p:cNvPr id="17" name="圖片 12" descr="Logo-英業達集團Inventec-TC.png"/>
          <p:cNvPicPr>
            <a:picLocks noChangeAspect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4313" y="642938"/>
            <a:ext cx="12144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14414" y="714356"/>
            <a:ext cx="4857752" cy="655633"/>
          </a:xfrm>
          <a:effectLst/>
        </p:spPr>
        <p:txBody>
          <a:bodyPr>
            <a:noAutofit/>
          </a:bodyPr>
          <a:lstStyle>
            <a:lvl1pPr algn="l"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9E300-A14B-4171-8494-04917726A5E2}" type="datetimeFigureOut">
              <a:rPr lang="zh-TW" altLang="en-US"/>
              <a:pPr>
                <a:defRPr/>
              </a:pPr>
              <a:t>2015/4/28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4BF409-83E6-43CE-881C-04F34C9D9A3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0FFADC-4172-4220-BDEF-43643DF9EC14}" type="datetimeFigureOut">
              <a:rPr lang="zh-TW" altLang="en-US"/>
              <a:pPr>
                <a:defRPr/>
              </a:pPr>
              <a:t>2015/4/28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005BA-1034-4987-BDA3-074CD3A99F2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969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457200" y="1285875"/>
            <a:ext cx="8229600" cy="4840288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A68BB4-A3DD-4395-8928-E2A21936E558}" type="datetimeFigureOut">
              <a:rPr lang="zh-TW" altLang="en-US"/>
              <a:pPr>
                <a:defRPr/>
              </a:pPr>
              <a:t>2015/4/28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F1718B-FD5F-4886-AB8E-A4944BBE0EF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  <a:ea typeface="微軟正黑體" pitchFamily="34" charset="-120"/>
              </a:defRPr>
            </a:lvl1pPr>
            <a:lvl2pPr>
              <a:defRPr>
                <a:latin typeface="+mj-lt"/>
                <a:ea typeface="微軟正黑體" pitchFamily="34" charset="-120"/>
              </a:defRPr>
            </a:lvl2pPr>
            <a:lvl3pPr>
              <a:defRPr>
                <a:latin typeface="+mj-lt"/>
                <a:ea typeface="微軟正黑體" pitchFamily="34" charset="-120"/>
              </a:defRPr>
            </a:lvl3pPr>
            <a:lvl4pPr>
              <a:defRPr>
                <a:latin typeface="+mj-lt"/>
                <a:ea typeface="微軟正黑體" pitchFamily="34" charset="-120"/>
              </a:defRPr>
            </a:lvl4pPr>
            <a:lvl5pPr>
              <a:defRPr>
                <a:latin typeface="+mj-lt"/>
                <a:ea typeface="微軟正黑體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99332-E692-4905-997A-D9CF96DDF9E4}" type="datetimeFigureOut">
              <a:rPr lang="zh-TW" altLang="en-US"/>
              <a:pPr>
                <a:defRPr/>
              </a:pPr>
              <a:t>2015/4/28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F577D-3868-4924-8FD6-291958632BD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ackground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lum bright="-10000"/>
            <a:grayscl/>
          </a:blip>
          <a:srcRect l="3947" t="1276" r="1305"/>
          <a:stretch>
            <a:fillRect/>
          </a:stretch>
        </p:blipFill>
        <p:spPr bwMode="auto">
          <a:xfrm>
            <a:off x="280988" y="819150"/>
            <a:ext cx="863758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6561" y="3308345"/>
            <a:ext cx="7786742" cy="714380"/>
          </a:xfrm>
          <a:effectLst/>
        </p:spPr>
        <p:txBody>
          <a:bodyPr anchor="t"/>
          <a:lstStyle>
            <a:lvl1pPr algn="l">
              <a:defRPr sz="4000" b="1" cap="all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28596" y="4071946"/>
            <a:ext cx="7786742" cy="450849"/>
          </a:xfrm>
        </p:spPr>
        <p:txBody>
          <a:bodyPr anchor="b"/>
          <a:lstStyle>
            <a:lvl1pPr marL="0" indent="0" algn="l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8D08EBF3-BD70-4337-B7C5-C71C490E680E}" type="datetimeFigureOut">
              <a:rPr lang="zh-TW" altLang="en-US"/>
              <a:pPr>
                <a:defRPr/>
              </a:pPr>
              <a:t>2015/4/28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725B258F-B12B-41CF-97D5-73A8AB3EA7B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A00F5-506D-4399-817C-C14E1BE428A5}" type="datetimeFigureOut">
              <a:rPr lang="zh-TW" altLang="en-US"/>
              <a:pPr>
                <a:defRPr/>
              </a:pPr>
              <a:t>2015/4/28</a:t>
            </a:fld>
            <a:endParaRPr lang="zh-TW" alt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5A363-FD9A-41CA-88A9-C67D63AA945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36DF1-7669-4476-9E36-D896B805773D}" type="datetimeFigureOut">
              <a:rPr lang="zh-TW" altLang="en-US"/>
              <a:pPr>
                <a:defRPr/>
              </a:pPr>
              <a:t>2015/4/28</a:t>
            </a:fld>
            <a:endParaRPr lang="zh-TW" altLang="en-US" dirty="0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C8921-3E4A-4C54-AC82-95AC4EF3392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F817C-BB54-4EB9-B9D3-511408DFA82F}" type="datetimeFigureOut">
              <a:rPr lang="zh-TW" altLang="en-US"/>
              <a:pPr>
                <a:defRPr/>
              </a:pPr>
              <a:t>2015/4/28</a:t>
            </a:fld>
            <a:endParaRPr lang="zh-TW" altLang="en-US" dirty="0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A96305-43DD-4963-8756-777AB93354C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BC1C11-FDFE-43A5-A71A-9B330C9DA281}" type="datetimeFigureOut">
              <a:rPr lang="zh-TW" altLang="en-US"/>
              <a:pPr>
                <a:defRPr/>
              </a:pPr>
              <a:t>2015/4/28</a:t>
            </a:fld>
            <a:endParaRPr lang="zh-TW" altLang="en-US" dirty="0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B38AFC-7876-48B4-9FBE-3FCD5CC0F22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2E9244-3C48-4273-A34D-8E3721E2CDA1}" type="datetimeFigureOut">
              <a:rPr lang="zh-TW" altLang="en-US"/>
              <a:pPr>
                <a:defRPr/>
              </a:pPr>
              <a:t>2015/4/28</a:t>
            </a:fld>
            <a:endParaRPr lang="zh-TW" alt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66B2A5-C6AC-4630-BAD4-41744FE876B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41B69-2DF2-4639-82BC-93806C8C8635}" type="datetimeFigureOut">
              <a:rPr lang="zh-TW" altLang="en-US"/>
              <a:pPr>
                <a:defRPr/>
              </a:pPr>
              <a:t>2015/4/28</a:t>
            </a:fld>
            <a:endParaRPr lang="zh-TW" alt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21E9D-B1BD-4D1E-ADB1-53941CF405E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群組 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矩形 7"/>
            <p:cNvSpPr/>
            <p:nvPr userDrawn="1"/>
          </p:nvSpPr>
          <p:spPr>
            <a:xfrm>
              <a:off x="0" y="0"/>
              <a:ext cx="9144000" cy="642937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0" y="6357958"/>
              <a:ext cx="9144000" cy="50004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285875"/>
            <a:ext cx="8229600" cy="484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509713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j-lt"/>
                <a:ea typeface="微軟正黑體" pitchFamily="34" charset="-120"/>
              </a:defRPr>
            </a:lvl1pPr>
          </a:lstStyle>
          <a:p>
            <a:pPr>
              <a:defRPr/>
            </a:pPr>
            <a:fld id="{A113300D-A344-4839-A33C-E01513A6AD13}" type="datetimeFigureOut">
              <a:rPr lang="zh-TW" altLang="en-US"/>
              <a:pPr>
                <a:defRPr/>
              </a:pPr>
              <a:t>2015/4/28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j-lt"/>
                <a:ea typeface="微軟正黑體" pitchFamily="34" charset="-120"/>
              </a:defRPr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j-lt"/>
                <a:ea typeface="微軟正黑體" pitchFamily="34" charset="-120"/>
              </a:defRPr>
            </a:lvl1pPr>
          </a:lstStyle>
          <a:p>
            <a:pPr>
              <a:defRPr/>
            </a:pPr>
            <a:fld id="{674376D5-351E-4B67-A77C-9A65BE688F9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grpSp>
        <p:nvGrpSpPr>
          <p:cNvPr id="1032" name="群組 11"/>
          <p:cNvGrpSpPr>
            <a:grpSpLocks/>
          </p:cNvGrpSpPr>
          <p:nvPr/>
        </p:nvGrpSpPr>
        <p:grpSpPr bwMode="auto">
          <a:xfrm>
            <a:off x="8072462" y="6454798"/>
            <a:ext cx="828675" cy="331788"/>
            <a:chOff x="154508" y="6518771"/>
            <a:chExt cx="828000" cy="331467"/>
          </a:xfrm>
        </p:grpSpPr>
        <p:pic>
          <p:nvPicPr>
            <p:cNvPr id="1033" name="圖片 13" descr="Logo-英業達集團Inventec-SC.png"/>
            <p:cNvPicPr>
              <a:picLocks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54508" y="6684638"/>
              <a:ext cx="828000" cy="16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4" name="圖片 14" descr="Logo-英業達集團Inventec-TC.png"/>
            <p:cNvPicPr>
              <a:picLocks noChangeAspect="1"/>
            </p:cNvPicPr>
            <p:nvPr userDrawn="1"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54508" y="6518771"/>
              <a:ext cx="828000" cy="164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  <p:sldLayoutId id="2147483651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微軟正黑體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j-lt"/>
          <a:ea typeface="微軟正黑體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262626"/>
          </a:solidFill>
          <a:latin typeface="+mj-lt"/>
          <a:ea typeface="微軟正黑體" pitchFamily="34" charset="-12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rgbClr val="404040"/>
          </a:solidFill>
          <a:latin typeface="+mj-lt"/>
          <a:ea typeface="微軟正黑體" pitchFamily="34" charset="-12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rgbClr val="595959"/>
          </a:solidFill>
          <a:latin typeface="+mj-lt"/>
          <a:ea typeface="微軟正黑體" pitchFamily="34" charset="-12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rgbClr val="7F7F7F"/>
          </a:solidFill>
          <a:latin typeface="+mj-lt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PowerPoint___1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package" Target="../embeddings/Microsoft_Office_PowerPoint___3.pptx"/><Relationship Id="rId4" Type="http://schemas.openxmlformats.org/officeDocument/2006/relationships/package" Target="../embeddings/Microsoft_Office_PowerPoint___2.ppt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ctrTitle"/>
          </p:nvPr>
        </p:nvSpPr>
        <p:spPr>
          <a:xfrm>
            <a:off x="857224" y="1571612"/>
            <a:ext cx="7715304" cy="1065300"/>
          </a:xfrm>
        </p:spPr>
        <p:txBody>
          <a:bodyPr/>
          <a:lstStyle/>
          <a:p>
            <a:pPr lvl="1" algn="ctr">
              <a:spcBef>
                <a:spcPct val="20000"/>
              </a:spcBef>
            </a:pPr>
            <a:r>
              <a:rPr lang="zh-TW" altLang="en-US" sz="3200" dirty="0" smtClean="0">
                <a:solidFill>
                  <a:srgbClr val="0D0D0D"/>
                </a:solidFill>
                <a:latin typeface="微軟正黑體" pitchFamily="34" charset="-120"/>
              </a:rPr>
              <a:t>物料智</a:t>
            </a:r>
            <a:r>
              <a:rPr lang="zh-CN" altLang="en-US" sz="3200" dirty="0" smtClean="0">
                <a:solidFill>
                  <a:srgbClr val="0D0D0D"/>
                </a:solidFill>
                <a:latin typeface="微軟正黑體" pitchFamily="34" charset="-120"/>
              </a:rPr>
              <a:t>能</a:t>
            </a:r>
            <a:r>
              <a:rPr lang="zh-TW" altLang="en-US" sz="3200" dirty="0" smtClean="0">
                <a:solidFill>
                  <a:srgbClr val="0D0D0D"/>
                </a:solidFill>
                <a:latin typeface="微軟正黑體" pitchFamily="34" charset="-120"/>
              </a:rPr>
              <a:t>倉儲系統評估</a:t>
            </a:r>
            <a:endParaRPr lang="zh-CN" altLang="en-US" sz="3200" dirty="0" smtClean="0">
              <a:solidFill>
                <a:srgbClr val="0D0D0D"/>
              </a:solidFill>
              <a:latin typeface="微軟正黑體" pitchFamily="34" charset="-120"/>
            </a:endParaRPr>
          </a:p>
        </p:txBody>
      </p:sp>
      <p:sp>
        <p:nvSpPr>
          <p:cNvPr id="16386" name="副標題 2"/>
          <p:cNvSpPr>
            <a:spLocks noGrp="1"/>
          </p:cNvSpPr>
          <p:nvPr>
            <p:ph type="subTitle" idx="4294967295"/>
          </p:nvPr>
        </p:nvSpPr>
        <p:spPr>
          <a:xfrm>
            <a:off x="714348" y="3500438"/>
            <a:ext cx="5429256" cy="71438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buClr>
                <a:schemeClr val="tx1"/>
              </a:buClr>
              <a:buSzPct val="65000"/>
            </a:pPr>
            <a:r>
              <a:rPr kumimoji="1" lang="zh-CN" altLang="en-US" dirty="0" smtClean="0">
                <a:solidFill>
                  <a:srgbClr val="0D0D0D"/>
                </a:solidFill>
                <a:latin typeface="微軟正黑體" pitchFamily="34" charset="-120"/>
              </a:rPr>
              <a:t>報告單位</a:t>
            </a:r>
            <a:r>
              <a:rPr kumimoji="1" lang="en-US" altLang="zh-TW" dirty="0" smtClean="0">
                <a:solidFill>
                  <a:srgbClr val="0D0D0D"/>
                </a:solidFill>
                <a:latin typeface="微軟正黑體" pitchFamily="34" charset="-120"/>
              </a:rPr>
              <a:t>:</a:t>
            </a:r>
            <a:r>
              <a:rPr kumimoji="1" lang="zh-CN" altLang="zh-TW" dirty="0" smtClean="0">
                <a:solidFill>
                  <a:srgbClr val="0D0D0D"/>
                </a:solidFill>
                <a:latin typeface="微軟正黑體" pitchFamily="34" charset="-120"/>
              </a:rPr>
              <a:t> </a:t>
            </a:r>
            <a:r>
              <a:rPr kumimoji="1" lang="zh-CN" altLang="en-US" dirty="0" smtClean="0">
                <a:solidFill>
                  <a:srgbClr val="0D0D0D"/>
                </a:solidFill>
                <a:latin typeface="微軟正黑體" pitchFamily="34" charset="-120"/>
              </a:rPr>
              <a:t>英業達（重慶）有限公司半制部</a:t>
            </a:r>
            <a:endParaRPr kumimoji="1" lang="en-US" altLang="zh-CN" dirty="0" smtClean="0">
              <a:solidFill>
                <a:srgbClr val="0D0D0D"/>
              </a:solidFill>
              <a:latin typeface="微軟正黑體" pitchFamily="34" charset="-12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SzPct val="65000"/>
            </a:pPr>
            <a:r>
              <a:rPr kumimoji="1" lang="zh-TW" altLang="en-US" dirty="0" smtClean="0">
                <a:solidFill>
                  <a:srgbClr val="0D0D0D"/>
                </a:solidFill>
                <a:latin typeface="微軟正黑體" pitchFamily="34" charset="-120"/>
              </a:rPr>
              <a:t>期間</a:t>
            </a:r>
            <a:r>
              <a:rPr kumimoji="1" lang="en-US" altLang="zh-TW" dirty="0" smtClean="0">
                <a:solidFill>
                  <a:srgbClr val="0D0D0D"/>
                </a:solidFill>
                <a:latin typeface="微軟正黑體" pitchFamily="34" charset="-120"/>
              </a:rPr>
              <a:t>: 2015/0</a:t>
            </a:r>
            <a:r>
              <a:rPr kumimoji="1" lang="en-US" altLang="zh-CN" dirty="0" smtClean="0">
                <a:solidFill>
                  <a:srgbClr val="0D0D0D"/>
                </a:solidFill>
                <a:latin typeface="微軟正黑體" pitchFamily="34" charset="-120"/>
              </a:rPr>
              <a:t>4/28</a:t>
            </a:r>
          </a:p>
          <a:p>
            <a:pPr>
              <a:lnSpc>
                <a:spcPct val="90000"/>
              </a:lnSpc>
              <a:buClr>
                <a:schemeClr val="tx1"/>
              </a:buClr>
              <a:buSzPct val="65000"/>
            </a:pPr>
            <a:endParaRPr kumimoji="1" lang="zh-CN" altLang="en-US" dirty="0" smtClean="0">
              <a:solidFill>
                <a:srgbClr val="0D0D0D"/>
              </a:solidFill>
              <a:latin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96925"/>
          </a:xfrm>
        </p:spPr>
        <p:txBody>
          <a:bodyPr/>
          <a:lstStyle/>
          <a:p>
            <a:r>
              <a:rPr lang="zh-CN" altLang="en-US" sz="2800" dirty="0" smtClean="0"/>
              <a:t>生管课（</a:t>
            </a:r>
            <a:r>
              <a:rPr lang="zh-CN" altLang="en-US" sz="2800" dirty="0" smtClean="0">
                <a:solidFill>
                  <a:srgbClr val="FF0000"/>
                </a:solidFill>
              </a:rPr>
              <a:t>入料</a:t>
            </a:r>
            <a:r>
              <a:rPr lang="en-US" altLang="zh-CN" sz="2800" dirty="0" smtClean="0">
                <a:solidFill>
                  <a:srgbClr val="FF0000"/>
                </a:solidFill>
              </a:rPr>
              <a:t>/</a:t>
            </a:r>
            <a:r>
              <a:rPr lang="zh-CN" altLang="en-US" sz="2800" dirty="0" smtClean="0">
                <a:solidFill>
                  <a:srgbClr val="FF0000"/>
                </a:solidFill>
              </a:rPr>
              <a:t>备料</a:t>
            </a:r>
            <a:r>
              <a:rPr lang="en-US" altLang="zh-CN" sz="2800" dirty="0" smtClean="0">
                <a:solidFill>
                  <a:srgbClr val="FF0000"/>
                </a:solidFill>
              </a:rPr>
              <a:t>/</a:t>
            </a:r>
            <a:r>
              <a:rPr lang="zh-CN" altLang="en-US" sz="2800" dirty="0" smtClean="0">
                <a:solidFill>
                  <a:srgbClr val="FF0000"/>
                </a:solidFill>
              </a:rPr>
              <a:t>收料人力</a:t>
            </a:r>
            <a:r>
              <a:rPr lang="zh-CN" altLang="en-US" sz="2800" dirty="0" smtClean="0"/>
              <a:t>）</a:t>
            </a:r>
            <a:r>
              <a:rPr lang="zh-CN" altLang="en-US" sz="2400" dirty="0" smtClean="0"/>
              <a:t>导入前后比较</a:t>
            </a:r>
            <a:endParaRPr lang="zh-CN" altLang="en-US" sz="2400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</p:nvPr>
        </p:nvGraphicFramePr>
        <p:xfrm>
          <a:off x="539552" y="1556793"/>
          <a:ext cx="7848870" cy="3888431"/>
        </p:xfrm>
        <a:graphic>
          <a:graphicData uri="http://schemas.openxmlformats.org/drawingml/2006/table">
            <a:tbl>
              <a:tblPr/>
              <a:tblGrid>
                <a:gridCol w="1308145"/>
                <a:gridCol w="1308145"/>
                <a:gridCol w="1308145"/>
                <a:gridCol w="1308145"/>
                <a:gridCol w="1308145"/>
                <a:gridCol w="1308145"/>
              </a:tblGrid>
              <a:tr h="91935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生管课现况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rgbClr val="0000FF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导入物料智能仓储系统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466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班别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班别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6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入料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日班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入料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日班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6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夜班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夜班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6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备料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日班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备料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日班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6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夜班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夜班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6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退料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日班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退料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日班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6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夜班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夜班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5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rgbClr val="FF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82</a:t>
                      </a:r>
                      <a:endParaRPr lang="en-US" altLang="zh-CN" sz="2000" b="1" i="0" u="none" strike="noStrike" dirty="0">
                        <a:solidFill>
                          <a:srgbClr val="FF0000"/>
                        </a:solidFill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rgbClr val="0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>
                          <a:solidFill>
                            <a:srgbClr val="0000FF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AF577D-3868-4924-8FD6-291958632BD1}" type="slidenum">
              <a:rPr lang="zh-TW" altLang="en-US" smtClean="0"/>
              <a:pPr>
                <a:defRPr/>
              </a:pPr>
              <a:t>2</a:t>
            </a:fld>
            <a:endParaRPr lang="zh-TW" altLang="en-US" dirty="0"/>
          </a:p>
        </p:txBody>
      </p:sp>
      <p:sp>
        <p:nvSpPr>
          <p:cNvPr id="7" name="標題 1"/>
          <p:cNvSpPr txBox="1">
            <a:spLocks/>
          </p:cNvSpPr>
          <p:nvPr/>
        </p:nvSpPr>
        <p:spPr bwMode="auto">
          <a:xfrm>
            <a:off x="446856" y="687859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hangingPunct="0">
              <a:buFont typeface="Wingdings" pitchFamily="2" charset="2"/>
              <a:buChar char="Ø"/>
            </a:pPr>
            <a:r>
              <a:rPr kumimoji="0" lang="en-US" altLang="zh-CN" sz="2400" b="1" dirty="0" smtClean="0"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zh-CN" altLang="en-US" sz="2000" b="1" dirty="0" smtClean="0">
                <a:latin typeface="+mj-lt"/>
                <a:ea typeface="微軟正黑體" pitchFamily="34" charset="-120"/>
                <a:cs typeface="+mj-cs"/>
              </a:rPr>
              <a:t>生管课导入智能仓储系统后</a:t>
            </a:r>
            <a:r>
              <a:rPr kumimoji="0" lang="zh-CN" altLang="en-US" sz="2000" b="1" dirty="0" smtClean="0">
                <a:solidFill>
                  <a:srgbClr val="2616F6"/>
                </a:solidFill>
                <a:latin typeface="+mj-lt"/>
                <a:ea typeface="微軟正黑體" pitchFamily="34" charset="-120"/>
                <a:cs typeface="+mj-cs"/>
              </a:rPr>
              <a:t>（入料</a:t>
            </a:r>
            <a:r>
              <a:rPr kumimoji="0" lang="en-US" altLang="zh-CN" sz="2000" b="1" dirty="0" smtClean="0">
                <a:solidFill>
                  <a:srgbClr val="2616F6"/>
                </a:solidFill>
                <a:latin typeface="+mj-lt"/>
                <a:ea typeface="微軟正黑體" pitchFamily="34" charset="-120"/>
                <a:cs typeface="+mj-cs"/>
              </a:rPr>
              <a:t>/</a:t>
            </a:r>
            <a:r>
              <a:rPr kumimoji="0" lang="zh-CN" altLang="en-US" sz="2000" b="1" dirty="0" smtClean="0">
                <a:solidFill>
                  <a:srgbClr val="2616F6"/>
                </a:solidFill>
                <a:latin typeface="+mj-lt"/>
                <a:ea typeface="微軟正黑體" pitchFamily="34" charset="-120"/>
                <a:cs typeface="+mj-cs"/>
              </a:rPr>
              <a:t>备料</a:t>
            </a:r>
            <a:r>
              <a:rPr kumimoji="0" lang="en-US" altLang="zh-CN" sz="2000" b="1" dirty="0" smtClean="0">
                <a:solidFill>
                  <a:srgbClr val="2616F6"/>
                </a:solidFill>
                <a:latin typeface="+mj-lt"/>
                <a:ea typeface="微軟正黑體" pitchFamily="34" charset="-120"/>
                <a:cs typeface="+mj-cs"/>
              </a:rPr>
              <a:t>/</a:t>
            </a:r>
            <a:r>
              <a:rPr kumimoji="0" lang="zh-CN" altLang="en-US" sz="2000" b="1" dirty="0" smtClean="0">
                <a:solidFill>
                  <a:srgbClr val="2616F6"/>
                </a:solidFill>
                <a:latin typeface="+mj-lt"/>
                <a:ea typeface="微軟正黑體" pitchFamily="34" charset="-120"/>
                <a:cs typeface="+mj-cs"/>
              </a:rPr>
              <a:t>收料人力）省人</a:t>
            </a:r>
            <a:r>
              <a:rPr kumimoji="0" lang="en-US" altLang="zh-CN" sz="2000" b="1" dirty="0" smtClean="0">
                <a:solidFill>
                  <a:srgbClr val="2616F6"/>
                </a:solidFill>
                <a:latin typeface="+mj-lt"/>
                <a:ea typeface="微軟正黑體" pitchFamily="34" charset="-120"/>
                <a:cs typeface="+mj-cs"/>
              </a:rPr>
              <a:t>45</a:t>
            </a:r>
            <a:r>
              <a:rPr kumimoji="0" lang="zh-CN" altLang="en-US" sz="2000" b="1" dirty="0" smtClean="0">
                <a:solidFill>
                  <a:srgbClr val="2616F6"/>
                </a:solidFill>
                <a:latin typeface="+mj-lt"/>
                <a:ea typeface="微軟正黑體" pitchFamily="34" charset="-120"/>
                <a:cs typeface="+mj-cs"/>
              </a:rPr>
              <a:t>人</a:t>
            </a:r>
            <a:endParaRPr kumimoji="0" lang="zh-CN" altLang="en-US" sz="2000" b="1" dirty="0">
              <a:solidFill>
                <a:srgbClr val="2616F6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graphicFrame>
        <p:nvGraphicFramePr>
          <p:cNvPr id="8" name="物件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55576" y="5589240"/>
          <a:ext cx="2880320" cy="800100"/>
        </p:xfrm>
        <a:graphic>
          <a:graphicData uri="http://schemas.openxmlformats.org/presentationml/2006/ole">
            <p:oleObj spid="_x0000_s19457" name="簡報" showAsIcon="1" r:id="rId3" imgW="914400" imgH="800280" progId="PowerPoint.Show.12">
              <p:embed/>
            </p:oleObj>
          </a:graphicData>
        </a:graphic>
      </p:graphicFrame>
      <p:graphicFrame>
        <p:nvGraphicFramePr>
          <p:cNvPr id="9" name="物件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940152" y="5517232"/>
          <a:ext cx="914400" cy="800100"/>
        </p:xfrm>
        <a:graphic>
          <a:graphicData uri="http://schemas.openxmlformats.org/presentationml/2006/ole">
            <p:oleObj spid="_x0000_s19458" name="簡報" showAsIcon="1" r:id="rId4" imgW="914400" imgH="800280" progId="PowerPoint.Show.12">
              <p:embed/>
            </p:oleObj>
          </a:graphicData>
        </a:graphic>
      </p:graphicFrame>
      <p:graphicFrame>
        <p:nvGraphicFramePr>
          <p:cNvPr id="10" name="物件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236296" y="5495636"/>
          <a:ext cx="1152128" cy="957700"/>
        </p:xfrm>
        <a:graphic>
          <a:graphicData uri="http://schemas.openxmlformats.org/presentationml/2006/ole">
            <p:oleObj spid="_x0000_s19459" name="簡報" showAsIcon="1" r:id="rId5" imgW="914400" imgH="800280" progId="PowerPoint.Show.12">
              <p:embed/>
            </p:oleObj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68F116-C1C1-4120-A30A-146C25F525B5}" type="slidenum">
              <a:rPr lang="zh-TW" altLang="en-US"/>
              <a:pPr>
                <a:defRPr/>
              </a:pPr>
              <a:t>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428625" y="2357438"/>
          <a:ext cx="3000375" cy="1762125"/>
        </p:xfrm>
        <a:graphic>
          <a:graphicData uri="http://schemas.openxmlformats.org/presentationml/2006/ole">
            <p:oleObj spid="_x0000_s18434" name="Clip" r:id="rId3" imgW="1517760" imgH="893160" progId="">
              <p:embed/>
            </p:oleObj>
          </a:graphicData>
        </a:graphic>
      </p:graphicFrame>
      <p:sp>
        <p:nvSpPr>
          <p:cNvPr id="7" name="文字版面配置區 2"/>
          <p:cNvSpPr txBox="1">
            <a:spLocks/>
          </p:cNvSpPr>
          <p:nvPr/>
        </p:nvSpPr>
        <p:spPr bwMode="auto">
          <a:xfrm>
            <a:off x="428625" y="4071938"/>
            <a:ext cx="7786688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spcBef>
                <a:spcPct val="20000"/>
              </a:spcBef>
              <a:buFont typeface="Arial" charset="0"/>
              <a:buNone/>
              <a:defRPr/>
            </a:pPr>
            <a:r>
              <a:rPr kumimoji="0" lang="en-US" altLang="zh-TW" sz="2000" b="1" dirty="0">
                <a:latin typeface="+mj-lt"/>
                <a:ea typeface="微軟正黑體" pitchFamily="34" charset="-120"/>
              </a:rPr>
              <a:t>Questions and Answers</a:t>
            </a:r>
          </a:p>
          <a:p>
            <a:pPr>
              <a:spcBef>
                <a:spcPct val="20000"/>
              </a:spcBef>
              <a:buFont typeface="Arial" charset="0"/>
              <a:buNone/>
              <a:defRPr/>
            </a:pPr>
            <a:r>
              <a:rPr kumimoji="0" lang="en-US" altLang="zh-TW" sz="2000" b="1" dirty="0">
                <a:latin typeface="+mj-lt"/>
                <a:ea typeface="微軟正黑體" pitchFamily="34" charset="-120"/>
              </a:rPr>
              <a:t>       Thank you!</a:t>
            </a:r>
            <a:endParaRPr kumimoji="0" lang="zh-TW" altLang="en-US" sz="2000" b="1" dirty="0">
              <a:latin typeface="+mj-lt"/>
              <a:ea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72961</TotalTime>
  <Words>144</Words>
  <Application>Microsoft Office PowerPoint</Application>
  <PresentationFormat>如螢幕大小 (4:3)</PresentationFormat>
  <Paragraphs>56</Paragraphs>
  <Slides>3</Slides>
  <Notes>1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3</vt:i4>
      </vt:variant>
    </vt:vector>
  </HeadingPairs>
  <TitlesOfParts>
    <vt:vector size="6" baseType="lpstr">
      <vt:lpstr>Office 佈景主題</vt:lpstr>
      <vt:lpstr>Clip</vt:lpstr>
      <vt:lpstr>Microsoft Office PowerPoint 簡報</vt:lpstr>
      <vt:lpstr>物料智能倉儲系統評估</vt:lpstr>
      <vt:lpstr>生管课（入料/备料/收料人力）导入前后比较</vt:lpstr>
      <vt:lpstr>投影片 3</vt:lpstr>
    </vt:vector>
  </TitlesOfParts>
  <Company>Inventec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Xie.Jing 謝靜 ICC</dc:creator>
  <cp:lastModifiedBy>icc113470</cp:lastModifiedBy>
  <cp:revision>7173</cp:revision>
  <dcterms:created xsi:type="dcterms:W3CDTF">2009-02-10T10:12:43Z</dcterms:created>
  <dcterms:modified xsi:type="dcterms:W3CDTF">2015-04-28T12:26:26Z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PSDescription">
    <vt:lpwstr>Company Presentation 2009 March English version</vt:lpwstr>
  </property>
  <property fmtid="{D5CDD505-2E9C-101B-9397-08002B2CF9AE}" pid="3" name="Owner">
    <vt:lpwstr/>
  </property>
  <property fmtid="{D5CDD505-2E9C-101B-9397-08002B2CF9AE}" pid="4" name="Status">
    <vt:lpwstr>Final</vt:lpwstr>
  </property>
</Properties>
</file>